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handoutMasterIdLst>
    <p:handoutMasterId r:id="rId6"/>
  </p:handoutMasterIdLst>
  <p:sldIdLst>
    <p:sldId id="256" r:id="rId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A47"/>
    <a:srgbClr val="335C92"/>
    <a:srgbClr val="F9FCFE"/>
    <a:srgbClr val="ED752B"/>
    <a:srgbClr val="B9251C"/>
    <a:srgbClr val="00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/>
    <p:restoredTop sz="94726"/>
  </p:normalViewPr>
  <p:slideViewPr>
    <p:cSldViewPr snapToGrid="0">
      <p:cViewPr varScale="1">
        <p:scale>
          <a:sx n="99" d="100"/>
          <a:sy n="99" d="100"/>
        </p:scale>
        <p:origin x="1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32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4ED6DA-3596-9D7F-90B1-266109BB60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4C9F1E-A240-C0CB-25DC-6EC5AE955F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4BF51-F5BD-5845-BE69-DB33806764D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A0D9C-CB2C-242B-85BB-F4F1B18E6F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D2D8C-8F27-50D2-15C8-8A0E2AA18B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C458E-10BD-BE45-A235-E71BF0616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44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789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6" userDrawn="1">
          <p15:clr>
            <a:srgbClr val="FBAE40"/>
          </p15:clr>
        </p15:guide>
        <p15:guide id="3" pos="6316" userDrawn="1">
          <p15:clr>
            <a:srgbClr val="FBAE40"/>
          </p15:clr>
        </p15:guide>
        <p15:guide id="4" orient="horz" pos="399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frame with different colored designs&#10;&#10;AI-generated content may be incorrect.">
            <a:extLst>
              <a:ext uri="{FF2B5EF4-FFF2-40B4-BE49-F238E27FC236}">
                <a16:creationId xmlns:a16="http://schemas.microsoft.com/office/drawing/2014/main" id="{11E6718A-27B2-59E0-9569-A93C2DD6E3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55" y="1587"/>
            <a:ext cx="10686257" cy="756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1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90B19F-4C4C-601E-54E7-1990BF1FDF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607562"/>
              </p:ext>
            </p:extLst>
          </p:nvPr>
        </p:nvGraphicFramePr>
        <p:xfrm>
          <a:off x="1576876" y="1205691"/>
          <a:ext cx="8684900" cy="5719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980">
                  <a:extLst>
                    <a:ext uri="{9D8B030D-6E8A-4147-A177-3AD203B41FA5}">
                      <a16:colId xmlns:a16="http://schemas.microsoft.com/office/drawing/2014/main" val="260363599"/>
                    </a:ext>
                  </a:extLst>
                </a:gridCol>
                <a:gridCol w="1736980">
                  <a:extLst>
                    <a:ext uri="{9D8B030D-6E8A-4147-A177-3AD203B41FA5}">
                      <a16:colId xmlns:a16="http://schemas.microsoft.com/office/drawing/2014/main" val="614013905"/>
                    </a:ext>
                  </a:extLst>
                </a:gridCol>
                <a:gridCol w="1736980">
                  <a:extLst>
                    <a:ext uri="{9D8B030D-6E8A-4147-A177-3AD203B41FA5}">
                      <a16:colId xmlns:a16="http://schemas.microsoft.com/office/drawing/2014/main" val="2303256156"/>
                    </a:ext>
                  </a:extLst>
                </a:gridCol>
                <a:gridCol w="1736980">
                  <a:extLst>
                    <a:ext uri="{9D8B030D-6E8A-4147-A177-3AD203B41FA5}">
                      <a16:colId xmlns:a16="http://schemas.microsoft.com/office/drawing/2014/main" val="3840919078"/>
                    </a:ext>
                  </a:extLst>
                </a:gridCol>
                <a:gridCol w="1736980">
                  <a:extLst>
                    <a:ext uri="{9D8B030D-6E8A-4147-A177-3AD203B41FA5}">
                      <a16:colId xmlns:a16="http://schemas.microsoft.com/office/drawing/2014/main" val="2082994531"/>
                    </a:ext>
                  </a:extLst>
                </a:gridCol>
              </a:tblGrid>
              <a:tr h="788028"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Soup of the Day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657" marR="42657" marT="25807" marB="25807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Soup of the Day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657" marR="42657" marT="25807" marB="25807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Soup of the Day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657" marR="42657" marT="25807" marB="25807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Soup of the Day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657" marR="42657" marT="25807" marB="25807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Soup of the Day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657" marR="42657" marT="25807" marB="25807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952547"/>
                  </a:ext>
                </a:extLst>
              </a:tr>
              <a:tr h="788028"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Mushroom Quiche</a:t>
                      </a: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1" dirty="0">
                        <a:solidFill>
                          <a:schemeClr val="tx1"/>
                        </a:solidFill>
                        <a:latin typeface="+mj-lt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Moroccan Lamb</a:t>
                      </a: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1" dirty="0">
                        <a:solidFill>
                          <a:schemeClr val="tx1"/>
                        </a:solidFill>
                        <a:latin typeface="+mj-lt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1" dirty="0">
                        <a:solidFill>
                          <a:schemeClr val="tx1"/>
                        </a:solidFill>
                        <a:latin typeface="+mj-lt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en-US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Breaded Chicken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Chicken &amp; Mushroom</a:t>
                      </a:r>
                    </a:p>
                    <a:p>
                      <a:pPr algn="ctr"/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 Stroganoff</a:t>
                      </a: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Breaded Fish Fingers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Tartare Sauce &amp; Lemon Wedge</a:t>
                      </a: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166340"/>
                  </a:ext>
                </a:extLst>
              </a:tr>
              <a:tr h="788028"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Mushroom Quiche</a:t>
                      </a: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GB" sz="1100" b="0" i="1" kern="1200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Moroccan Lamb</a:t>
                      </a: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Breaded Chicken</a:t>
                      </a: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1" dirty="0">
                        <a:solidFill>
                          <a:schemeClr val="tx1"/>
                        </a:solidFill>
                        <a:latin typeface="+mj-lt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Chicken &amp; Mushroom</a:t>
                      </a:r>
                    </a:p>
                    <a:p>
                      <a:pPr algn="ctr"/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0" i="1" kern="1200" dirty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panose="02020603050405020304" pitchFamily="18" charset="0"/>
                        </a:rPr>
                        <a:t>Stroganoff</a:t>
                      </a:r>
                      <a:endParaRPr lang="en-GB" sz="1100" b="0" i="1" dirty="0">
                        <a:solidFill>
                          <a:schemeClr val="tx1"/>
                        </a:solidFill>
                        <a:latin typeface="+mj-lt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Breaded </a:t>
                      </a:r>
                      <a:r>
                        <a:rPr lang="en-GB" sz="1100" b="0" i="1" kern="1200" dirty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panose="02020603050405020304" pitchFamily="18" charset="0"/>
                        </a:rPr>
                        <a:t>Fish Fingers</a:t>
                      </a:r>
                    </a:p>
                    <a:p>
                      <a:pPr algn="ctr"/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Tartare Sauce &amp; Lemon Wedge</a:t>
                      </a: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102681"/>
                  </a:ext>
                </a:extLst>
              </a:tr>
              <a:tr h="788028"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Mushroom Quiche</a:t>
                      </a: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Plant Based Moroccan </a:t>
                      </a:r>
                    </a:p>
                    <a:p>
                      <a:pPr algn="ctr"/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Chicken</a:t>
                      </a: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GB" sz="1100" i="1" dirty="0" err="1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Breaeded</a:t>
                      </a:r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 Tempeh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Panner &amp; Mushroom</a:t>
                      </a:r>
                    </a:p>
                    <a:p>
                      <a:pPr algn="ctr"/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 Stroganoff</a:t>
                      </a: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Halloumi Burger </a:t>
                      </a: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Served in a Bun</a:t>
                      </a: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905462"/>
                  </a:ext>
                </a:extLst>
              </a:tr>
              <a:tr h="788028"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Steamed Broccoli</a:t>
                      </a:r>
                    </a:p>
                    <a:p>
                      <a:pPr algn="ctr"/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Chunky Swede</a:t>
                      </a: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Giant Cous Cous</a:t>
                      </a:r>
                    </a:p>
                    <a:p>
                      <a:pPr algn="ctr"/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Green Beans</a:t>
                      </a:r>
                    </a:p>
                    <a:p>
                      <a:pPr algn="ctr"/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Roast Peppers</a:t>
                      </a: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GB" sz="1100" b="0" i="0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New Potatoes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Roasted Cauliflower Florets</a:t>
                      </a:r>
                    </a:p>
                    <a:p>
                      <a:pPr algn="ctr"/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Carrots</a:t>
                      </a: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US" sz="110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Steamed Rice</a:t>
                      </a:r>
                    </a:p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Peas </a:t>
                      </a:r>
                    </a:p>
                    <a:p>
                      <a:pPr algn="ctr"/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Sweetcorn</a:t>
                      </a: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Double cooked Chips, Baked Beans and Mushy Peas</a:t>
                      </a: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525156"/>
                  </a:ext>
                </a:extLst>
              </a:tr>
              <a:tr h="788028"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US" sz="1100" i="1" kern="1200" dirty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panose="02020603050405020304" pitchFamily="18" charset="0"/>
                        </a:rPr>
                        <a:t>Pasta with a Choice of </a:t>
                      </a:r>
                      <a:endParaRPr lang="en-US" sz="1100" i="1" baseline="0" dirty="0">
                        <a:solidFill>
                          <a:schemeClr val="tx1"/>
                        </a:solidFill>
                        <a:latin typeface="+mj-lt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i="1" kern="1200" dirty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panose="02020603050405020304" pitchFamily="18" charset="0"/>
                        </a:rPr>
                        <a:t>Homemade Sauces</a:t>
                      </a:r>
                      <a:endParaRPr lang="en-GB" sz="1100" b="1" i="1" kern="1200" dirty="0"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US" sz="110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Baked Jacket Potato</a:t>
                      </a:r>
                      <a:r>
                        <a:rPr lang="en-US" sz="1100" i="1" baseline="0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 with Baked </a:t>
                      </a:r>
                    </a:p>
                    <a:p>
                      <a:pPr algn="ctr"/>
                      <a:r>
                        <a:rPr lang="en-US" sz="110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Beans</a:t>
                      </a:r>
                      <a:r>
                        <a:rPr lang="en-US" sz="1100" i="1" baseline="0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 &amp; Cheese</a:t>
                      </a:r>
                      <a:endParaRPr lang="en-US" sz="1100" i="1" dirty="0">
                        <a:solidFill>
                          <a:schemeClr val="tx1"/>
                        </a:solidFill>
                        <a:latin typeface="+mj-lt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US" sz="110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Pasta with a Choice of </a:t>
                      </a:r>
                    </a:p>
                    <a:p>
                      <a:pPr algn="ctr"/>
                      <a:r>
                        <a:rPr lang="en-US" sz="110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Homemade Sauces</a:t>
                      </a:r>
                      <a:endParaRPr lang="en-GB" sz="1100" b="1" i="1" dirty="0">
                        <a:solidFill>
                          <a:schemeClr val="tx1"/>
                        </a:solidFill>
                        <a:latin typeface="+mj-lt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US" sz="110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Baked Sweet Potato </a:t>
                      </a:r>
                      <a:endParaRPr lang="en-GB" sz="1100" b="1" i="1" dirty="0">
                        <a:solidFill>
                          <a:schemeClr val="tx1"/>
                        </a:solidFill>
                        <a:latin typeface="+mj-lt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with Cheese</a:t>
                      </a: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US" sz="110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Pasta with a Choice of </a:t>
                      </a:r>
                    </a:p>
                    <a:p>
                      <a:pPr algn="ctr"/>
                      <a:r>
                        <a:rPr lang="en-US" sz="110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Homemade Sauces</a:t>
                      </a:r>
                      <a:endParaRPr lang="en-GB" sz="1100" b="1" i="1" dirty="0">
                        <a:solidFill>
                          <a:schemeClr val="tx1"/>
                        </a:solidFill>
                        <a:latin typeface="+mj-lt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794082"/>
                  </a:ext>
                </a:extLst>
              </a:tr>
              <a:tr h="788028"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Fruit Smoothie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Fresh Fuit &amp; Yoghurt </a:t>
                      </a: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Roasted Pineapple Chunks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1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Fresh </a:t>
                      </a:r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Fuit &amp; Yoghurt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i="1" dirty="0">
                        <a:solidFill>
                          <a:schemeClr val="tx1"/>
                        </a:solidFill>
                        <a:latin typeface="+mj-lt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GB" sz="1100" b="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Avon Mess</a:t>
                      </a:r>
                      <a:endParaRPr lang="en-GB" sz="1100" i="1" dirty="0">
                        <a:solidFill>
                          <a:schemeClr val="tx1"/>
                        </a:solidFill>
                        <a:latin typeface="+mj-lt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1" kern="1200" dirty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panose="02020603050405020304" pitchFamily="18" charset="0"/>
                        </a:rPr>
                        <a:t>Fresh Fuit &amp; Yoghurt </a:t>
                      </a: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 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Jelly and Cream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1" kern="1200" dirty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panose="02020603050405020304" pitchFamily="18" charset="0"/>
                        </a:rPr>
                        <a:t>Fresh Fuit &amp; Yoghurt </a:t>
                      </a:r>
                    </a:p>
                    <a:p>
                      <a:pPr algn="ctr"/>
                      <a:endParaRPr lang="en-GB" sz="1100" i="1" dirty="0">
                        <a:solidFill>
                          <a:schemeClr val="tx1"/>
                        </a:solidFill>
                        <a:latin typeface="+mj-lt"/>
                        <a:ea typeface="Times New Roman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Dish Name</a:t>
                      </a:r>
                      <a:b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2A47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Chocolate Chip </a:t>
                      </a:r>
                    </a:p>
                    <a:p>
                      <a:pPr algn="ctr"/>
                      <a:r>
                        <a:rPr lang="en-GB" sz="1100" i="1" dirty="0">
                          <a:solidFill>
                            <a:schemeClr val="tx1"/>
                          </a:solidFill>
                          <a:latin typeface="+mj-lt"/>
                          <a:ea typeface="Times New Roman" charset="0"/>
                          <a:cs typeface="Times New Roman" panose="02020603050405020304" pitchFamily="18" charset="0"/>
                        </a:rPr>
                        <a:t>Shortbread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1" kern="1200" dirty="0">
                          <a:solidFill>
                            <a:schemeClr val="tx1"/>
                          </a:solidFill>
                          <a:latin typeface="+mn-lt"/>
                          <a:ea typeface="Times New Roman" charset="0"/>
                          <a:cs typeface="Times New Roman" panose="02020603050405020304" pitchFamily="18" charset="0"/>
                        </a:rPr>
                        <a:t>Fresh Fuit &amp; Yoghurt </a:t>
                      </a: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2A47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657" marR="42657" marT="25807" marB="25807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137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85E4654-4D7A-83F3-3C56-69CE50F7EA3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20739" y="929990"/>
            <a:ext cx="1721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spc="75" baseline="0" dirty="0">
                <a:solidFill>
                  <a:srgbClr val="FFFAF4"/>
                </a:solidFill>
                <a:latin typeface="Gill Sans SemiBold" panose="020B0502020104020203" pitchFamily="34" charset="-79"/>
                <a:ea typeface="Calibri" panose="020F0502020204030204" pitchFamily="34" charset="0"/>
                <a:cs typeface="Gill Sans SemiBold" panose="020B0502020104020203" pitchFamily="34" charset="-79"/>
              </a:rPr>
              <a:t>MONDAY</a:t>
            </a:r>
            <a:endParaRPr lang="en-GB" sz="1100" b="1" spc="20" baseline="0" dirty="0">
              <a:solidFill>
                <a:srgbClr val="FFFAF4"/>
              </a:solidFill>
              <a:effectLst/>
              <a:latin typeface="Gill Sans SemiBold" panose="020B0502020104020203" pitchFamily="34" charset="-79"/>
              <a:ea typeface="Calibri" panose="020F0502020204030204" pitchFamily="34" charset="0"/>
              <a:cs typeface="Gill Sans SemiBold" panose="020B0502020104020203" pitchFamily="34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36A201-90B1-65B6-D2CA-81C2A1EAA89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83380" y="918839"/>
            <a:ext cx="1721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spc="75" baseline="0" dirty="0">
                <a:solidFill>
                  <a:srgbClr val="FFFAF4"/>
                </a:solidFill>
                <a:latin typeface="Gill Sans SemiBold" panose="020B0502020104020203" pitchFamily="34" charset="-79"/>
                <a:ea typeface="Calibri" panose="020F0502020204030204" pitchFamily="34" charset="0"/>
                <a:cs typeface="Gill Sans SemiBold" panose="020B0502020104020203" pitchFamily="34" charset="-79"/>
              </a:rPr>
              <a:t>TUESDAY</a:t>
            </a:r>
            <a:endParaRPr lang="en-GB" sz="1100" b="1" spc="20" baseline="0" dirty="0">
              <a:solidFill>
                <a:srgbClr val="FFFAF4"/>
              </a:solidFill>
              <a:effectLst/>
              <a:latin typeface="Gill Sans SemiBold" panose="020B0502020104020203" pitchFamily="34" charset="-79"/>
              <a:ea typeface="Calibri" panose="020F0502020204030204" pitchFamily="34" charset="0"/>
              <a:cs typeface="Gill Sans SemiBold" panose="020B0502020104020203" pitchFamily="34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80E018-FF31-A8FD-D08E-44FC070D513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6021" y="915135"/>
            <a:ext cx="1721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spc="75" baseline="0" dirty="0">
                <a:solidFill>
                  <a:srgbClr val="FFFAF4"/>
                </a:solidFill>
                <a:latin typeface="Gill Sans SemiBold" panose="020B0502020104020203" pitchFamily="34" charset="-79"/>
                <a:ea typeface="Calibri" panose="020F0502020204030204" pitchFamily="34" charset="0"/>
                <a:cs typeface="Gill Sans SemiBold" panose="020B0502020104020203" pitchFamily="34" charset="-79"/>
              </a:rPr>
              <a:t>WEDNESDAY</a:t>
            </a:r>
            <a:endParaRPr lang="en-GB" sz="1100" b="1" spc="20" baseline="0" dirty="0">
              <a:solidFill>
                <a:srgbClr val="FFFAF4"/>
              </a:solidFill>
              <a:effectLst/>
              <a:latin typeface="Gill Sans SemiBold" panose="020B0502020104020203" pitchFamily="34" charset="-79"/>
              <a:ea typeface="Calibri" panose="020F0502020204030204" pitchFamily="34" charset="0"/>
              <a:cs typeface="Gill Sans SemiBold" panose="020B0502020104020203" pitchFamily="34" charset="-79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817F11-57A8-A473-67FB-D97293EAE8F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19813" y="911431"/>
            <a:ext cx="1721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spc="75" baseline="0" dirty="0">
                <a:solidFill>
                  <a:srgbClr val="FFFAF4"/>
                </a:solidFill>
                <a:latin typeface="Gill Sans SemiBold" panose="020B0502020104020203" pitchFamily="34" charset="-79"/>
                <a:ea typeface="Calibri" panose="020F0502020204030204" pitchFamily="34" charset="0"/>
                <a:cs typeface="Gill Sans SemiBold" panose="020B0502020104020203" pitchFamily="34" charset="-79"/>
              </a:rPr>
              <a:t>THURSDAY</a:t>
            </a:r>
            <a:endParaRPr lang="en-GB" sz="1100" b="1" spc="20" baseline="0" dirty="0">
              <a:solidFill>
                <a:srgbClr val="FFFAF4"/>
              </a:solidFill>
              <a:effectLst/>
              <a:latin typeface="Gill Sans SemiBold" panose="020B0502020104020203" pitchFamily="34" charset="-79"/>
              <a:ea typeface="Calibri" panose="020F0502020204030204" pitchFamily="34" charset="0"/>
              <a:cs typeface="Gill Sans SemiBold" panose="020B0502020104020203" pitchFamily="34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918442-3FFD-6E91-811B-AD0C3581126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96843" y="918878"/>
            <a:ext cx="1721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spc="75" baseline="0" dirty="0">
                <a:solidFill>
                  <a:srgbClr val="FFFAF4"/>
                </a:solidFill>
                <a:latin typeface="Gill Sans SemiBold" panose="020B0502020104020203" pitchFamily="34" charset="-79"/>
                <a:ea typeface="Calibri" panose="020F0502020204030204" pitchFamily="34" charset="0"/>
                <a:cs typeface="Gill Sans SemiBold" panose="020B0502020104020203" pitchFamily="34" charset="-79"/>
              </a:rPr>
              <a:t>FRIDAY</a:t>
            </a:r>
            <a:endParaRPr lang="en-GB" sz="1100" b="1" spc="20" baseline="0" dirty="0">
              <a:solidFill>
                <a:srgbClr val="FFFAF4"/>
              </a:solidFill>
              <a:effectLst/>
              <a:latin typeface="Gill Sans SemiBold" panose="020B0502020104020203" pitchFamily="34" charset="-79"/>
              <a:ea typeface="Calibri" panose="020F0502020204030204" pitchFamily="34" charset="0"/>
              <a:cs typeface="Gill Sans SemiBold" panose="020B0502020104020203" pitchFamily="34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20251C-B4EF-0DEE-81A4-EBED8B5A53B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0791" y="264692"/>
            <a:ext cx="35493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WEEK 1 MENU</a:t>
            </a:r>
          </a:p>
          <a:p>
            <a:r>
              <a:rPr lang="en-US" sz="1000" b="1" dirty="0">
                <a:solidFill>
                  <a:schemeClr val="bg1"/>
                </a:solidFill>
              </a:rPr>
              <a:t>WC 	22</a:t>
            </a:r>
            <a:r>
              <a:rPr lang="en-US" sz="1000" b="1" baseline="30000" dirty="0">
                <a:solidFill>
                  <a:schemeClr val="bg1"/>
                </a:solidFill>
              </a:rPr>
              <a:t>nd</a:t>
            </a:r>
            <a:r>
              <a:rPr lang="en-US" sz="1000" b="1" dirty="0">
                <a:solidFill>
                  <a:schemeClr val="bg1"/>
                </a:solidFill>
              </a:rPr>
              <a:t> April</a:t>
            </a:r>
          </a:p>
          <a:p>
            <a:r>
              <a:rPr lang="en-US" sz="1000" b="1" dirty="0">
                <a:solidFill>
                  <a:schemeClr val="bg1"/>
                </a:solidFill>
              </a:rPr>
              <a:t>	12</a:t>
            </a:r>
            <a:r>
              <a:rPr lang="en-US" sz="1000" b="1" baseline="30000" dirty="0">
                <a:solidFill>
                  <a:schemeClr val="bg1"/>
                </a:solidFill>
              </a:rPr>
              <a:t>th</a:t>
            </a:r>
            <a:r>
              <a:rPr lang="en-US" sz="1000" b="1" dirty="0">
                <a:solidFill>
                  <a:schemeClr val="bg1"/>
                </a:solidFill>
              </a:rPr>
              <a:t> May</a:t>
            </a:r>
          </a:p>
          <a:p>
            <a:r>
              <a:rPr lang="en-US" sz="1000" b="1" dirty="0">
                <a:solidFill>
                  <a:schemeClr val="bg1"/>
                </a:solidFill>
              </a:rPr>
              <a:t>	2nd June</a:t>
            </a:r>
          </a:p>
          <a:p>
            <a:r>
              <a:rPr lang="en-US" sz="1000" b="1" dirty="0">
                <a:solidFill>
                  <a:schemeClr val="bg1"/>
                </a:solidFill>
              </a:rPr>
              <a:t>	30</a:t>
            </a:r>
            <a:r>
              <a:rPr lang="en-US" sz="1000" b="1" baseline="30000" dirty="0">
                <a:solidFill>
                  <a:schemeClr val="bg1"/>
                </a:solidFill>
              </a:rPr>
              <a:t>th</a:t>
            </a:r>
            <a:r>
              <a:rPr lang="en-US" sz="1000" b="1" dirty="0">
                <a:solidFill>
                  <a:schemeClr val="bg1"/>
                </a:solidFill>
              </a:rPr>
              <a:t> June</a:t>
            </a:r>
          </a:p>
          <a:p>
            <a:endParaRPr lang="en-US" sz="800" b="1" dirty="0">
              <a:solidFill>
                <a:schemeClr val="bg1"/>
              </a:solidFill>
            </a:endParaRPr>
          </a:p>
          <a:p>
            <a:r>
              <a:rPr lang="en-US" sz="2600" b="1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954FD08-C4F1-C177-491F-8E6EFCD55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913780"/>
              </p:ext>
            </p:extLst>
          </p:nvPr>
        </p:nvGraphicFramePr>
        <p:xfrm>
          <a:off x="430036" y="1219140"/>
          <a:ext cx="1057250" cy="545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250">
                  <a:extLst>
                    <a:ext uri="{9D8B030D-6E8A-4147-A177-3AD203B41FA5}">
                      <a16:colId xmlns:a16="http://schemas.microsoft.com/office/drawing/2014/main" val="260363599"/>
                    </a:ext>
                  </a:extLst>
                </a:gridCol>
              </a:tblGrid>
              <a:tr h="758102"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EDEC"/>
                          </a:solidFill>
                          <a:effectLst/>
                          <a:uLnTx/>
                          <a:uFillTx/>
                          <a:latin typeface="Gill Sans SemiBold" panose="020B0502020104020203" pitchFamily="34" charset="-79"/>
                          <a:ea typeface="+mn-ea"/>
                          <a:cs typeface="Gill Sans SemiBold" panose="020B0502020104020203" pitchFamily="34" charset="-79"/>
                        </a:rPr>
                        <a:t>SOUP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952547"/>
                  </a:ext>
                </a:extLst>
              </a:tr>
              <a:tr h="848020"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EDEC"/>
                          </a:solidFill>
                          <a:effectLst/>
                          <a:uLnTx/>
                          <a:uFillTx/>
                          <a:latin typeface="Gill Sans SemiBold" panose="020B0502020104020203" pitchFamily="34" charset="-79"/>
                          <a:ea typeface="+mn-ea"/>
                          <a:cs typeface="Gill Sans SemiBold" panose="020B0502020104020203" pitchFamily="34" charset="-79"/>
                        </a:rPr>
                        <a:t>HALAL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166340"/>
                  </a:ext>
                </a:extLst>
              </a:tr>
              <a:tr h="1570892"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EDEC"/>
                          </a:solidFill>
                          <a:effectLst/>
                          <a:uLnTx/>
                          <a:uFillTx/>
                          <a:latin typeface="Gill Sans SemiBold" panose="020B0502020104020203" pitchFamily="34" charset="-79"/>
                          <a:ea typeface="+mn-ea"/>
                          <a:cs typeface="Gill Sans SemiBold" panose="020B0502020104020203" pitchFamily="34" charset="-79"/>
                        </a:rPr>
                        <a:t>MAIN DISH OF THE DAY</a:t>
                      </a: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EDEC"/>
                        </a:solidFill>
                        <a:effectLst/>
                        <a:uLnTx/>
                        <a:uFillTx/>
                        <a:latin typeface="Gill Sans SemiBold" panose="020B0502020104020203" pitchFamily="34" charset="-79"/>
                        <a:ea typeface="+mn-ea"/>
                        <a:cs typeface="Gill Sans SemiBold" panose="020B0502020104020203" pitchFamily="34" charset="-79"/>
                      </a:endParaRP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EDEC"/>
                        </a:solidFill>
                        <a:effectLst/>
                        <a:uLnTx/>
                        <a:uFillTx/>
                        <a:latin typeface="Gill Sans SemiBold" panose="020B0502020104020203" pitchFamily="34" charset="-79"/>
                        <a:ea typeface="+mn-ea"/>
                        <a:cs typeface="Gill Sans SemiBold" panose="020B0502020104020203" pitchFamily="34" charset="-79"/>
                      </a:endParaRP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EDEC"/>
                        </a:solidFill>
                        <a:effectLst/>
                        <a:uLnTx/>
                        <a:uFillTx/>
                        <a:latin typeface="Gill Sans SemiBold" panose="020B0502020104020203" pitchFamily="34" charset="-79"/>
                        <a:ea typeface="+mn-ea"/>
                        <a:cs typeface="Gill Sans SemiBold" panose="020B0502020104020203" pitchFamily="34" charset="-79"/>
                      </a:endParaRP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EDEC"/>
                          </a:solidFill>
                          <a:effectLst/>
                          <a:uLnTx/>
                          <a:uFillTx/>
                          <a:latin typeface="Gill Sans SemiBold" panose="020B0502020104020203" pitchFamily="34" charset="-79"/>
                          <a:ea typeface="+mn-ea"/>
                          <a:cs typeface="Gill Sans SemiBold" panose="020B0502020104020203" pitchFamily="34" charset="-79"/>
                        </a:rPr>
                        <a:t>MAINS (V)</a:t>
                      </a:r>
                    </a:p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6EDEC"/>
                        </a:solidFill>
                        <a:effectLst/>
                        <a:uLnTx/>
                        <a:uFillTx/>
                        <a:latin typeface="Gill Sans SemiBold" panose="020B0502020104020203" pitchFamily="34" charset="-79"/>
                        <a:ea typeface="+mn-ea"/>
                        <a:cs typeface="Gill Sans SemiBold" panose="020B0502020104020203" pitchFamily="34" charset="-79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102681"/>
                  </a:ext>
                </a:extLst>
              </a:tr>
              <a:tr h="758102"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EDEC"/>
                          </a:solidFill>
                          <a:effectLst/>
                          <a:uLnTx/>
                          <a:uFillTx/>
                          <a:latin typeface="Gill Sans SemiBold" panose="020B0502020104020203" pitchFamily="34" charset="-79"/>
                          <a:ea typeface="+mn-ea"/>
                          <a:cs typeface="Gill Sans SemiBold" panose="020B0502020104020203" pitchFamily="34" charset="-79"/>
                        </a:rPr>
                        <a:t>SIDES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905462"/>
                  </a:ext>
                </a:extLst>
              </a:tr>
              <a:tr h="758102"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EDEC"/>
                          </a:solidFill>
                          <a:effectLst/>
                          <a:uLnTx/>
                          <a:uFillTx/>
                          <a:latin typeface="Gill Sans SemiBold" panose="020B0502020104020203" pitchFamily="34" charset="-79"/>
                          <a:ea typeface="+mn-ea"/>
                          <a:cs typeface="Gill Sans SemiBold" panose="020B0502020104020203" pitchFamily="34" charset="-79"/>
                        </a:rPr>
                        <a:t>CLASSICS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525156"/>
                  </a:ext>
                </a:extLst>
              </a:tr>
              <a:tr h="758102">
                <a:tc>
                  <a:txBody>
                    <a:bodyPr/>
                    <a:lstStyle/>
                    <a:p>
                      <a:pPr marL="0" marR="0" lvl="0" indent="0" algn="ctr" defTabSz="18287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6EDEC"/>
                          </a:solidFill>
                          <a:effectLst/>
                          <a:uLnTx/>
                          <a:uFillTx/>
                          <a:latin typeface="Gill Sans SemiBold" panose="020B0502020104020203" pitchFamily="34" charset="-79"/>
                          <a:ea typeface="+mn-ea"/>
                          <a:cs typeface="Gill Sans SemiBold" panose="020B0502020104020203" pitchFamily="34" charset="-79"/>
                        </a:rPr>
                        <a:t>DESSERT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794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420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09A456067C92499F20A922ED4C6A94" ma:contentTypeVersion="19" ma:contentTypeDescription="Create a new document." ma:contentTypeScope="" ma:versionID="4a98390c4ec577c57549a8e8789e3721">
  <xsd:schema xmlns:xsd="http://www.w3.org/2001/XMLSchema" xmlns:xs="http://www.w3.org/2001/XMLSchema" xmlns:p="http://schemas.microsoft.com/office/2006/metadata/properties" xmlns:ns2="ead5e53c-f7a7-44c5-8d82-5db37c357164" xmlns:ns3="43c731af-c8c4-4bde-b8a0-824352cc08fd" targetNamespace="http://schemas.microsoft.com/office/2006/metadata/properties" ma:root="true" ma:fieldsID="6cd6f8da366729495b5e989567d0c962" ns2:_="" ns3:_="">
    <xsd:import namespace="ead5e53c-f7a7-44c5-8d82-5db37c357164"/>
    <xsd:import namespace="43c731af-c8c4-4bde-b8a0-824352cc08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5e53c-f7a7-44c5-8d82-5db37c357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c80a97b-d478-4187-8e34-e668098b76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c731af-c8c4-4bde-b8a0-824352cc08f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ae49d45-1525-46c3-b70f-392e93f0513a}" ma:internalName="TaxCatchAll" ma:showField="CatchAllData" ma:web="43c731af-c8c4-4bde-b8a0-824352cc08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d5e53c-f7a7-44c5-8d82-5db37c357164">
      <Terms xmlns="http://schemas.microsoft.com/office/infopath/2007/PartnerControls"/>
    </lcf76f155ced4ddcb4097134ff3c332f>
    <TaxCatchAll xmlns="43c731af-c8c4-4bde-b8a0-824352cc08f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28A519-2F28-4599-8E0E-946B24ABDB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d5e53c-f7a7-44c5-8d82-5db37c357164"/>
    <ds:schemaRef ds:uri="43c731af-c8c4-4bde-b8a0-824352cc08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20BC1C-1ED9-449B-A33D-AC4C768D0882}">
  <ds:schemaRefs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43c731af-c8c4-4bde-b8a0-824352cc08fd"/>
    <ds:schemaRef ds:uri="ead5e53c-f7a7-44c5-8d82-5db37c35716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C9C1803-E448-4331-85BD-2ECCF4C8B0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316</Words>
  <Application>Microsoft Office PowerPoint</Application>
  <PresentationFormat>Custom</PresentationFormat>
  <Paragraphs>82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Gill Sans MT</vt:lpstr>
      <vt:lpstr>Gill Sans SemiBold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Brown</dc:creator>
  <cp:lastModifiedBy>Admissions</cp:lastModifiedBy>
  <cp:revision>10</cp:revision>
  <cp:lastPrinted>2024-05-02T11:48:12Z</cp:lastPrinted>
  <dcterms:created xsi:type="dcterms:W3CDTF">2024-05-01T09:40:38Z</dcterms:created>
  <dcterms:modified xsi:type="dcterms:W3CDTF">2025-06-03T11:47:00Z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0x0101006B09A456067C92499F20A922ED4C6A94</vt:lpwstr>
  </property>
  <property fmtid="{D5CDD505-2E9C-101B-9397-08002B2CF9AE}" pid="3" name="MediaServiceImageTags">
    <vt:lpwstr/>
  </property>
</Properties>
</file>